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30" r:id="rId1"/>
  </p:sldMasterIdLst>
  <p:notesMasterIdLst>
    <p:notesMasterId r:id="rId15"/>
  </p:notesMasterIdLst>
  <p:sldIdLst>
    <p:sldId id="256" r:id="rId2"/>
    <p:sldId id="258" r:id="rId3"/>
    <p:sldId id="267" r:id="rId4"/>
    <p:sldId id="259" r:id="rId5"/>
    <p:sldId id="260" r:id="rId6"/>
    <p:sldId id="266" r:id="rId7"/>
    <p:sldId id="269" r:id="rId8"/>
    <p:sldId id="263" r:id="rId9"/>
    <p:sldId id="264" r:id="rId10"/>
    <p:sldId id="265" r:id="rId11"/>
    <p:sldId id="261" r:id="rId12"/>
    <p:sldId id="268" r:id="rId13"/>
    <p:sldId id="262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94650"/>
  </p:normalViewPr>
  <p:slideViewPr>
    <p:cSldViewPr snapToGrid="0" snapToObjects="1">
      <p:cViewPr>
        <p:scale>
          <a:sx n="105" d="100"/>
          <a:sy n="105" d="100"/>
        </p:scale>
        <p:origin x="840" y="6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\nataliecaro\Desktop\Optics%20lab%201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nataliecaro/Documents/Optics%20lab%201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nataliecaro/Documents/Optics%20lab%201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\nataliecaro\Desktop\Optics%20lab%201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\nataliecaro\Desktop\Optics%20lab%201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0" i="0" u="none" strike="noStrike" kern="1200" spc="0" baseline="0">
                <a:solidFill>
                  <a:schemeClr val="dk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r>
              <a:rPr lang="en-US" sz="1800" dirty="0"/>
              <a:t>Current Vs Voltage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spc="0" baseline="0">
              <a:solidFill>
                <a:schemeClr val="dk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v>no ND filter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shade val="76000"/>
                </a:schemeClr>
              </a:solidFill>
              <a:ln w="9525">
                <a:solidFill>
                  <a:schemeClr val="accent1">
                    <a:shade val="76000"/>
                  </a:schemeClr>
                </a:solidFill>
              </a:ln>
              <a:effectLst/>
            </c:spPr>
          </c:marker>
          <c:xVal>
            <c:numRef>
              <c:f>Sheet1!$B$5:$B$32</c:f>
              <c:numCache>
                <c:formatCode>General</c:formatCode>
                <c:ptCount val="28"/>
                <c:pt idx="0">
                  <c:v>90.8</c:v>
                </c:pt>
                <c:pt idx="1">
                  <c:v>150.30000000000001</c:v>
                </c:pt>
                <c:pt idx="2">
                  <c:v>210.1</c:v>
                </c:pt>
                <c:pt idx="3">
                  <c:v>270.10000000000002</c:v>
                </c:pt>
                <c:pt idx="4">
                  <c:v>330</c:v>
                </c:pt>
                <c:pt idx="5">
                  <c:v>390.8</c:v>
                </c:pt>
                <c:pt idx="6">
                  <c:v>450</c:v>
                </c:pt>
                <c:pt idx="7">
                  <c:v>510.7</c:v>
                </c:pt>
                <c:pt idx="8">
                  <c:v>570</c:v>
                </c:pt>
                <c:pt idx="9">
                  <c:v>630.5</c:v>
                </c:pt>
                <c:pt idx="10">
                  <c:v>690.1</c:v>
                </c:pt>
                <c:pt idx="11">
                  <c:v>750.1</c:v>
                </c:pt>
                <c:pt idx="12">
                  <c:v>810</c:v>
                </c:pt>
                <c:pt idx="13">
                  <c:v>870</c:v>
                </c:pt>
                <c:pt idx="14">
                  <c:v>930.3</c:v>
                </c:pt>
                <c:pt idx="15">
                  <c:v>990.2</c:v>
                </c:pt>
                <c:pt idx="16">
                  <c:v>1050.2</c:v>
                </c:pt>
                <c:pt idx="17">
                  <c:v>1110.4000000000001</c:v>
                </c:pt>
                <c:pt idx="18">
                  <c:v>1180.2</c:v>
                </c:pt>
                <c:pt idx="19">
                  <c:v>1280</c:v>
                </c:pt>
                <c:pt idx="20">
                  <c:v>1380.2</c:v>
                </c:pt>
                <c:pt idx="21">
                  <c:v>1480</c:v>
                </c:pt>
                <c:pt idx="22">
                  <c:v>1580</c:v>
                </c:pt>
                <c:pt idx="23">
                  <c:v>1680</c:v>
                </c:pt>
                <c:pt idx="24">
                  <c:v>1780</c:v>
                </c:pt>
                <c:pt idx="25">
                  <c:v>1880</c:v>
                </c:pt>
                <c:pt idx="26">
                  <c:v>1980</c:v>
                </c:pt>
                <c:pt idx="27">
                  <c:v>2000</c:v>
                </c:pt>
              </c:numCache>
            </c:numRef>
          </c:xVal>
          <c:yVal>
            <c:numRef>
              <c:f>Sheet1!$C$5:$C$32</c:f>
              <c:numCache>
                <c:formatCode>General</c:formatCode>
                <c:ptCount val="28"/>
                <c:pt idx="0">
                  <c:v>0</c:v>
                </c:pt>
                <c:pt idx="1">
                  <c:v>1E-3</c:v>
                </c:pt>
                <c:pt idx="2">
                  <c:v>2E-3</c:v>
                </c:pt>
                <c:pt idx="3">
                  <c:v>4.0000000000000001E-3</c:v>
                </c:pt>
                <c:pt idx="4">
                  <c:v>7.0000000000000001E-3</c:v>
                </c:pt>
                <c:pt idx="5">
                  <c:v>1.4999999999999999E-2</c:v>
                </c:pt>
                <c:pt idx="6">
                  <c:v>3.9E-2</c:v>
                </c:pt>
                <c:pt idx="7">
                  <c:v>0.14599999999999999</c:v>
                </c:pt>
                <c:pt idx="8">
                  <c:v>0.54400000000000004</c:v>
                </c:pt>
                <c:pt idx="9">
                  <c:v>0.58599999999999997</c:v>
                </c:pt>
                <c:pt idx="10">
                  <c:v>0.60199999999999998</c:v>
                </c:pt>
                <c:pt idx="11">
                  <c:v>0.60899999999999999</c:v>
                </c:pt>
                <c:pt idx="12">
                  <c:v>0.61199999999999999</c:v>
                </c:pt>
                <c:pt idx="13">
                  <c:v>0.61299999999999999</c:v>
                </c:pt>
                <c:pt idx="14">
                  <c:v>0.61499999999999999</c:v>
                </c:pt>
                <c:pt idx="15">
                  <c:v>0.61699999999999999</c:v>
                </c:pt>
                <c:pt idx="16">
                  <c:v>0.61799999999999999</c:v>
                </c:pt>
                <c:pt idx="17">
                  <c:v>0.61899999999999999</c:v>
                </c:pt>
                <c:pt idx="18">
                  <c:v>0.61799999999999999</c:v>
                </c:pt>
                <c:pt idx="19">
                  <c:v>0.61799999999999999</c:v>
                </c:pt>
                <c:pt idx="20">
                  <c:v>0.61799999999999999</c:v>
                </c:pt>
                <c:pt idx="21">
                  <c:v>0.61799999999999999</c:v>
                </c:pt>
                <c:pt idx="22">
                  <c:v>0.61799999999999999</c:v>
                </c:pt>
                <c:pt idx="23">
                  <c:v>0.61799999999999999</c:v>
                </c:pt>
                <c:pt idx="24">
                  <c:v>0.61799999999999999</c:v>
                </c:pt>
                <c:pt idx="25">
                  <c:v>0.61799999999999999</c:v>
                </c:pt>
                <c:pt idx="26">
                  <c:v>0.61799999999999999</c:v>
                </c:pt>
                <c:pt idx="27">
                  <c:v>0.61799999999999999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05C5-8244-95A2-2581BDF5E53B}"/>
            </c:ext>
          </c:extLst>
        </c:ser>
        <c:ser>
          <c:idx val="1"/>
          <c:order val="1"/>
          <c:tx>
            <c:v>2.8 ND filter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75000"/>
                </a:schemeClr>
              </a:solidFill>
              <a:ln w="9525">
                <a:solidFill>
                  <a:schemeClr val="accent4">
                    <a:lumMod val="75000"/>
                  </a:schemeClr>
                </a:solidFill>
              </a:ln>
              <a:effectLst/>
            </c:spPr>
          </c:marker>
          <c:trendline>
            <c:spPr>
              <a:ln w="25400" cap="rnd">
                <a:solidFill>
                  <a:schemeClr val="tx1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xVal>
            <c:numRef>
              <c:f>Sheet1!$B$39:$B$67</c:f>
              <c:numCache>
                <c:formatCode>General</c:formatCode>
                <c:ptCount val="29"/>
                <c:pt idx="0">
                  <c:v>480</c:v>
                </c:pt>
                <c:pt idx="1">
                  <c:v>530.79999999999995</c:v>
                </c:pt>
                <c:pt idx="2">
                  <c:v>580.5</c:v>
                </c:pt>
                <c:pt idx="3">
                  <c:v>630</c:v>
                </c:pt>
                <c:pt idx="4">
                  <c:v>680.9</c:v>
                </c:pt>
                <c:pt idx="5">
                  <c:v>730.2</c:v>
                </c:pt>
                <c:pt idx="6">
                  <c:v>780.3</c:v>
                </c:pt>
                <c:pt idx="7">
                  <c:v>830.7</c:v>
                </c:pt>
                <c:pt idx="8">
                  <c:v>880.4</c:v>
                </c:pt>
                <c:pt idx="9">
                  <c:v>930.6</c:v>
                </c:pt>
                <c:pt idx="10">
                  <c:v>980.2</c:v>
                </c:pt>
                <c:pt idx="11">
                  <c:v>1030</c:v>
                </c:pt>
                <c:pt idx="12">
                  <c:v>1080.5999999999999</c:v>
                </c:pt>
                <c:pt idx="13">
                  <c:v>1130.5999999999999</c:v>
                </c:pt>
                <c:pt idx="14">
                  <c:v>1180.3</c:v>
                </c:pt>
                <c:pt idx="15">
                  <c:v>1230.0999999999999</c:v>
                </c:pt>
                <c:pt idx="16">
                  <c:v>1280.9000000000001</c:v>
                </c:pt>
                <c:pt idx="17">
                  <c:v>1330.4</c:v>
                </c:pt>
                <c:pt idx="18">
                  <c:v>1380.5</c:v>
                </c:pt>
                <c:pt idx="19">
                  <c:v>1430.1</c:v>
                </c:pt>
                <c:pt idx="20">
                  <c:v>1480.4</c:v>
                </c:pt>
                <c:pt idx="21">
                  <c:v>1530.7</c:v>
                </c:pt>
                <c:pt idx="22">
                  <c:v>1580.5</c:v>
                </c:pt>
                <c:pt idx="23">
                  <c:v>1630.9</c:v>
                </c:pt>
                <c:pt idx="24">
                  <c:v>1680.9</c:v>
                </c:pt>
                <c:pt idx="25">
                  <c:v>1780.8</c:v>
                </c:pt>
                <c:pt idx="26">
                  <c:v>1880.7</c:v>
                </c:pt>
                <c:pt idx="27">
                  <c:v>1980.7</c:v>
                </c:pt>
                <c:pt idx="28">
                  <c:v>2000</c:v>
                </c:pt>
              </c:numCache>
            </c:numRef>
          </c:xVal>
          <c:yVal>
            <c:numRef>
              <c:f>Sheet1!$C$39:$C$67</c:f>
              <c:numCache>
                <c:formatCode>General</c:formatCode>
                <c:ptCount val="29"/>
                <c:pt idx="0">
                  <c:v>0</c:v>
                </c:pt>
                <c:pt idx="1">
                  <c:v>1E-3</c:v>
                </c:pt>
                <c:pt idx="2">
                  <c:v>6.0000000000000001E-3</c:v>
                </c:pt>
                <c:pt idx="3">
                  <c:v>1.4999999999999999E-2</c:v>
                </c:pt>
                <c:pt idx="4">
                  <c:v>2.7E-2</c:v>
                </c:pt>
                <c:pt idx="5">
                  <c:v>3.7999999999999999E-2</c:v>
                </c:pt>
                <c:pt idx="6">
                  <c:v>0.05</c:v>
                </c:pt>
                <c:pt idx="7">
                  <c:v>6.6000000000000003E-2</c:v>
                </c:pt>
                <c:pt idx="8">
                  <c:v>8.5999999999999993E-2</c:v>
                </c:pt>
                <c:pt idx="9">
                  <c:v>0.10100000000000001</c:v>
                </c:pt>
                <c:pt idx="10">
                  <c:v>0.12</c:v>
                </c:pt>
                <c:pt idx="11">
                  <c:v>0.13500000000000001</c:v>
                </c:pt>
                <c:pt idx="12">
                  <c:v>0.156</c:v>
                </c:pt>
                <c:pt idx="13">
                  <c:v>0.184</c:v>
                </c:pt>
                <c:pt idx="14">
                  <c:v>0.193</c:v>
                </c:pt>
                <c:pt idx="15">
                  <c:v>0.219</c:v>
                </c:pt>
                <c:pt idx="16">
                  <c:v>0.245</c:v>
                </c:pt>
                <c:pt idx="17">
                  <c:v>0.26800000000000002</c:v>
                </c:pt>
                <c:pt idx="18">
                  <c:v>0.28999999999999998</c:v>
                </c:pt>
                <c:pt idx="19">
                  <c:v>0.315</c:v>
                </c:pt>
                <c:pt idx="20">
                  <c:v>0.35</c:v>
                </c:pt>
                <c:pt idx="21">
                  <c:v>0.36899999999999999</c:v>
                </c:pt>
                <c:pt idx="22">
                  <c:v>0.37</c:v>
                </c:pt>
                <c:pt idx="23">
                  <c:v>0.39</c:v>
                </c:pt>
                <c:pt idx="24">
                  <c:v>0.40300000000000002</c:v>
                </c:pt>
                <c:pt idx="25">
                  <c:v>0.42199999999999999</c:v>
                </c:pt>
                <c:pt idx="26">
                  <c:v>0.42699999999999999</c:v>
                </c:pt>
                <c:pt idx="27">
                  <c:v>0.43</c:v>
                </c:pt>
                <c:pt idx="28">
                  <c:v>0.42899999999999999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05C5-8244-95A2-2581BDF5E53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21957200"/>
        <c:axId val="1921958896"/>
      </c:scatterChart>
      <c:valAx>
        <c:axId val="192195720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dk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/>
                  <a:t>Current (mA)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dk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dk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1921958896"/>
        <c:crosses val="autoZero"/>
        <c:crossBetween val="midCat"/>
      </c:valAx>
      <c:valAx>
        <c:axId val="19219588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dk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/>
                  <a:t>Voltage (V)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dk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dk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1921957200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7227139155098266"/>
          <c:y val="0.86990899470050664"/>
          <c:w val="0.32828246274769202"/>
          <c:h val="0.1109905706016737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dk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lt1"/>
    </a:solidFill>
    <a:ln w="12700" cap="flat" cmpd="sng" algn="ctr">
      <a:noFill/>
      <a:prstDash val="solid"/>
      <a:miter lim="800000"/>
    </a:ln>
    <a:effectLst/>
  </c:spPr>
  <c:txPr>
    <a:bodyPr/>
    <a:lstStyle/>
    <a:p>
      <a:pPr>
        <a:defRPr>
          <a:solidFill>
            <a:schemeClr val="dk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Time vs</a:t>
            </a:r>
            <a:r>
              <a:rPr lang="en-US" baseline="0"/>
              <a:t> </a:t>
            </a:r>
            <a:r>
              <a:rPr lang="en-US"/>
              <a:t>Temperature 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Sheet1!$E$71</c:f>
              <c:strCache>
                <c:ptCount val="1"/>
                <c:pt idx="0">
                  <c:v>Temperature (F) 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tx2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xVal>
            <c:numRef>
              <c:f>Sheet1!$B$72:$B$82</c:f>
              <c:numCache>
                <c:formatCode>General</c:formatCode>
                <c:ptCount val="11"/>
                <c:pt idx="0">
                  <c:v>0</c:v>
                </c:pt>
                <c:pt idx="1">
                  <c:v>30</c:v>
                </c:pt>
                <c:pt idx="2">
                  <c:v>60</c:v>
                </c:pt>
                <c:pt idx="3">
                  <c:v>90</c:v>
                </c:pt>
                <c:pt idx="4">
                  <c:v>120</c:v>
                </c:pt>
                <c:pt idx="5">
                  <c:v>150</c:v>
                </c:pt>
                <c:pt idx="6">
                  <c:v>180</c:v>
                </c:pt>
                <c:pt idx="7">
                  <c:v>210</c:v>
                </c:pt>
                <c:pt idx="8">
                  <c:v>240</c:v>
                </c:pt>
                <c:pt idx="9">
                  <c:v>270</c:v>
                </c:pt>
                <c:pt idx="10">
                  <c:v>300</c:v>
                </c:pt>
              </c:numCache>
            </c:numRef>
          </c:xVal>
          <c:yVal>
            <c:numRef>
              <c:f>Sheet1!$C$72:$C$82</c:f>
              <c:numCache>
                <c:formatCode>General</c:formatCode>
                <c:ptCount val="11"/>
                <c:pt idx="0">
                  <c:v>46.222222222222221</c:v>
                </c:pt>
                <c:pt idx="1">
                  <c:v>59.222222222222221</c:v>
                </c:pt>
                <c:pt idx="2">
                  <c:v>73.222222222222229</c:v>
                </c:pt>
                <c:pt idx="3">
                  <c:v>87.222222222222229</c:v>
                </c:pt>
                <c:pt idx="4">
                  <c:v>98.222222222222229</c:v>
                </c:pt>
                <c:pt idx="5">
                  <c:v>110.22222222222223</c:v>
                </c:pt>
                <c:pt idx="6">
                  <c:v>117.22222222222223</c:v>
                </c:pt>
                <c:pt idx="7">
                  <c:v>114.22222222222223</c:v>
                </c:pt>
                <c:pt idx="8">
                  <c:v>113.22222222222223</c:v>
                </c:pt>
                <c:pt idx="9">
                  <c:v>124.22222222222223</c:v>
                </c:pt>
                <c:pt idx="10">
                  <c:v>132.22222222222223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860D-A141-BF67-D6297B0B0EB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28342112"/>
        <c:axId val="1928343808"/>
      </c:scatterChart>
      <c:valAx>
        <c:axId val="192834211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Time (s)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28343808"/>
        <c:crosses val="autoZero"/>
        <c:crossBetween val="midCat"/>
      </c:valAx>
      <c:valAx>
        <c:axId val="19283438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Temperature</a:t>
                </a:r>
                <a:r>
                  <a:rPr lang="en-US" baseline="0"/>
                  <a:t> (C)</a:t>
                </a:r>
                <a:endParaRPr 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2834211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Time vs Voltage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Sheet1!$D$71</c:f>
              <c:strCache>
                <c:ptCount val="1"/>
                <c:pt idx="0">
                  <c:v>Voltage (V)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tx2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xVal>
            <c:numRef>
              <c:f>Sheet1!$B$72:$B$82</c:f>
              <c:numCache>
                <c:formatCode>General</c:formatCode>
                <c:ptCount val="11"/>
                <c:pt idx="0">
                  <c:v>0</c:v>
                </c:pt>
                <c:pt idx="1">
                  <c:v>30</c:v>
                </c:pt>
                <c:pt idx="2">
                  <c:v>60</c:v>
                </c:pt>
                <c:pt idx="3">
                  <c:v>90</c:v>
                </c:pt>
                <c:pt idx="4">
                  <c:v>120</c:v>
                </c:pt>
                <c:pt idx="5">
                  <c:v>150</c:v>
                </c:pt>
                <c:pt idx="6">
                  <c:v>180</c:v>
                </c:pt>
                <c:pt idx="7">
                  <c:v>210</c:v>
                </c:pt>
                <c:pt idx="8">
                  <c:v>240</c:v>
                </c:pt>
                <c:pt idx="9">
                  <c:v>270</c:v>
                </c:pt>
                <c:pt idx="10">
                  <c:v>300</c:v>
                </c:pt>
              </c:numCache>
            </c:numRef>
          </c:xVal>
          <c:yVal>
            <c:numRef>
              <c:f>Sheet1!$D$72:$D$82</c:f>
              <c:numCache>
                <c:formatCode>General</c:formatCode>
                <c:ptCount val="11"/>
                <c:pt idx="0">
                  <c:v>0.20399999999999999</c:v>
                </c:pt>
                <c:pt idx="1">
                  <c:v>0.20100000000000001</c:v>
                </c:pt>
                <c:pt idx="2">
                  <c:v>0.183</c:v>
                </c:pt>
                <c:pt idx="3">
                  <c:v>0.17299999999999999</c:v>
                </c:pt>
                <c:pt idx="4">
                  <c:v>0.161</c:v>
                </c:pt>
                <c:pt idx="5">
                  <c:v>0.16600000000000001</c:v>
                </c:pt>
                <c:pt idx="6">
                  <c:v>0.18099999999999999</c:v>
                </c:pt>
                <c:pt idx="7">
                  <c:v>0.17399999999999999</c:v>
                </c:pt>
                <c:pt idx="8">
                  <c:v>0.155</c:v>
                </c:pt>
                <c:pt idx="9">
                  <c:v>0.123</c:v>
                </c:pt>
                <c:pt idx="10">
                  <c:v>7.4999999999999997E-2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64B5-944A-A5B9-92A7759AB90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28140592"/>
        <c:axId val="1928398192"/>
      </c:scatterChart>
      <c:valAx>
        <c:axId val="192814059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Time (s)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28398192"/>
        <c:crosses val="autoZero"/>
        <c:crossBetween val="midCat"/>
      </c:valAx>
      <c:valAx>
        <c:axId val="19283981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Laser Power (V)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2814059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r>
              <a:rPr lang="en-US" sz="1800" dirty="0"/>
              <a:t>Temperature vs Power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Sheet1!$D$71</c:f>
              <c:strCache>
                <c:ptCount val="1"/>
                <c:pt idx="0">
                  <c:v>Voltage (V)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tx1"/>
                </a:solidFill>
                <a:prstDash val="sysDot"/>
              </a:ln>
              <a:effectLst/>
            </c:spPr>
            <c:trendlineType val="poly"/>
            <c:order val="2"/>
            <c:dispRSqr val="0"/>
            <c:dispEq val="0"/>
          </c:trendline>
          <c:xVal>
            <c:numRef>
              <c:f>Sheet1!$C$72:$C$82</c:f>
              <c:numCache>
                <c:formatCode>General</c:formatCode>
                <c:ptCount val="11"/>
                <c:pt idx="0">
                  <c:v>46.222222222222221</c:v>
                </c:pt>
                <c:pt idx="1">
                  <c:v>59.222222222222221</c:v>
                </c:pt>
                <c:pt idx="2">
                  <c:v>73.222222222222229</c:v>
                </c:pt>
                <c:pt idx="3">
                  <c:v>87.222222222222229</c:v>
                </c:pt>
                <c:pt idx="4">
                  <c:v>98.222222222222229</c:v>
                </c:pt>
                <c:pt idx="5">
                  <c:v>110.22222222222223</c:v>
                </c:pt>
                <c:pt idx="6">
                  <c:v>117.22222222222223</c:v>
                </c:pt>
                <c:pt idx="7">
                  <c:v>114.22222222222223</c:v>
                </c:pt>
                <c:pt idx="8">
                  <c:v>113.22222222222223</c:v>
                </c:pt>
                <c:pt idx="9">
                  <c:v>124.22222222222223</c:v>
                </c:pt>
                <c:pt idx="10">
                  <c:v>132.22222222222223</c:v>
                </c:pt>
              </c:numCache>
            </c:numRef>
          </c:xVal>
          <c:yVal>
            <c:numRef>
              <c:f>Sheet1!$D$72:$D$82</c:f>
              <c:numCache>
                <c:formatCode>General</c:formatCode>
                <c:ptCount val="11"/>
                <c:pt idx="0">
                  <c:v>0.20399999999999999</c:v>
                </c:pt>
                <c:pt idx="1">
                  <c:v>0.20100000000000001</c:v>
                </c:pt>
                <c:pt idx="2">
                  <c:v>0.183</c:v>
                </c:pt>
                <c:pt idx="3">
                  <c:v>0.17299999999999999</c:v>
                </c:pt>
                <c:pt idx="4">
                  <c:v>0.161</c:v>
                </c:pt>
                <c:pt idx="5">
                  <c:v>0.16600000000000001</c:v>
                </c:pt>
                <c:pt idx="6">
                  <c:v>0.18099999999999999</c:v>
                </c:pt>
                <c:pt idx="7">
                  <c:v>0.17399999999999999</c:v>
                </c:pt>
                <c:pt idx="8">
                  <c:v>0.155</c:v>
                </c:pt>
                <c:pt idx="9">
                  <c:v>0.123</c:v>
                </c:pt>
                <c:pt idx="10">
                  <c:v>7.4999999999999997E-2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F266-7E43-B02D-7D8485A5D57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28653520"/>
        <c:axId val="1927439712"/>
      </c:scatterChart>
      <c:valAx>
        <c:axId val="192865352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/>
                  <a:t>Temperature (C)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1927439712"/>
        <c:crosses val="autoZero"/>
        <c:crossBetween val="midCat"/>
      </c:valAx>
      <c:valAx>
        <c:axId val="19274397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 dirty="0"/>
                  <a:t>Laser Power (V)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192865352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Times New Roman" panose="02020603050405020304" pitchFamily="18" charset="0"/>
          <a:cs typeface="Times New Roman" panose="02020603050405020304" pitchFamily="18" charset="0"/>
        </a:defRPr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800"/>
              <a:t>Current vs</a:t>
            </a:r>
            <a:r>
              <a:rPr lang="en-US" sz="1800" baseline="0"/>
              <a:t> </a:t>
            </a:r>
            <a:r>
              <a:rPr lang="en-US" sz="1800"/>
              <a:t>Voltage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v>Temp 22C</c:v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rgbClr val="0070C0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dk1">
                    <a:tint val="88000"/>
                  </a:schemeClr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xVal>
            <c:numRef>
              <c:f>Sheet1!$B$39:$B$67</c:f>
              <c:numCache>
                <c:formatCode>General</c:formatCode>
                <c:ptCount val="29"/>
                <c:pt idx="0">
                  <c:v>480</c:v>
                </c:pt>
                <c:pt idx="1">
                  <c:v>530.79999999999995</c:v>
                </c:pt>
                <c:pt idx="2">
                  <c:v>580.5</c:v>
                </c:pt>
                <c:pt idx="3">
                  <c:v>630</c:v>
                </c:pt>
                <c:pt idx="4">
                  <c:v>680.9</c:v>
                </c:pt>
                <c:pt idx="5">
                  <c:v>730.2</c:v>
                </c:pt>
                <c:pt idx="6">
                  <c:v>780.3</c:v>
                </c:pt>
                <c:pt idx="7">
                  <c:v>830.7</c:v>
                </c:pt>
                <c:pt idx="8">
                  <c:v>880.4</c:v>
                </c:pt>
                <c:pt idx="9">
                  <c:v>930.6</c:v>
                </c:pt>
                <c:pt idx="10">
                  <c:v>980.2</c:v>
                </c:pt>
                <c:pt idx="11">
                  <c:v>1030</c:v>
                </c:pt>
                <c:pt idx="12">
                  <c:v>1080.5999999999999</c:v>
                </c:pt>
                <c:pt idx="13">
                  <c:v>1130.5999999999999</c:v>
                </c:pt>
                <c:pt idx="14">
                  <c:v>1180.3</c:v>
                </c:pt>
                <c:pt idx="15">
                  <c:v>1230.0999999999999</c:v>
                </c:pt>
                <c:pt idx="16">
                  <c:v>1280.9000000000001</c:v>
                </c:pt>
                <c:pt idx="17">
                  <c:v>1330.4</c:v>
                </c:pt>
                <c:pt idx="18">
                  <c:v>1380.5</c:v>
                </c:pt>
                <c:pt idx="19">
                  <c:v>1430.1</c:v>
                </c:pt>
                <c:pt idx="20">
                  <c:v>1480.4</c:v>
                </c:pt>
                <c:pt idx="21">
                  <c:v>1530.7</c:v>
                </c:pt>
                <c:pt idx="22">
                  <c:v>1580.5</c:v>
                </c:pt>
                <c:pt idx="23">
                  <c:v>1630.9</c:v>
                </c:pt>
                <c:pt idx="24">
                  <c:v>1680.9</c:v>
                </c:pt>
                <c:pt idx="25">
                  <c:v>1780.8</c:v>
                </c:pt>
                <c:pt idx="26">
                  <c:v>1880.7</c:v>
                </c:pt>
                <c:pt idx="27">
                  <c:v>1980.7</c:v>
                </c:pt>
                <c:pt idx="28">
                  <c:v>2000</c:v>
                </c:pt>
              </c:numCache>
            </c:numRef>
          </c:xVal>
          <c:yVal>
            <c:numRef>
              <c:f>Sheet1!$C$39:$C$67</c:f>
              <c:numCache>
                <c:formatCode>General</c:formatCode>
                <c:ptCount val="29"/>
                <c:pt idx="0">
                  <c:v>0</c:v>
                </c:pt>
                <c:pt idx="1">
                  <c:v>1E-3</c:v>
                </c:pt>
                <c:pt idx="2">
                  <c:v>6.0000000000000001E-3</c:v>
                </c:pt>
                <c:pt idx="3">
                  <c:v>1.4999999999999999E-2</c:v>
                </c:pt>
                <c:pt idx="4">
                  <c:v>2.7E-2</c:v>
                </c:pt>
                <c:pt idx="5">
                  <c:v>3.7999999999999999E-2</c:v>
                </c:pt>
                <c:pt idx="6">
                  <c:v>0.05</c:v>
                </c:pt>
                <c:pt idx="7">
                  <c:v>6.6000000000000003E-2</c:v>
                </c:pt>
                <c:pt idx="8">
                  <c:v>8.5999999999999993E-2</c:v>
                </c:pt>
                <c:pt idx="9">
                  <c:v>0.10100000000000001</c:v>
                </c:pt>
                <c:pt idx="10">
                  <c:v>0.12</c:v>
                </c:pt>
                <c:pt idx="11">
                  <c:v>0.13500000000000001</c:v>
                </c:pt>
                <c:pt idx="12">
                  <c:v>0.156</c:v>
                </c:pt>
                <c:pt idx="13">
                  <c:v>0.184</c:v>
                </c:pt>
                <c:pt idx="14">
                  <c:v>0.193</c:v>
                </c:pt>
                <c:pt idx="15">
                  <c:v>0.219</c:v>
                </c:pt>
                <c:pt idx="16">
                  <c:v>0.245</c:v>
                </c:pt>
                <c:pt idx="17">
                  <c:v>0.26800000000000002</c:v>
                </c:pt>
                <c:pt idx="18">
                  <c:v>0.28999999999999998</c:v>
                </c:pt>
                <c:pt idx="19">
                  <c:v>0.315</c:v>
                </c:pt>
                <c:pt idx="20">
                  <c:v>0.35</c:v>
                </c:pt>
                <c:pt idx="21">
                  <c:v>0.36899999999999999</c:v>
                </c:pt>
                <c:pt idx="22">
                  <c:v>0.37</c:v>
                </c:pt>
                <c:pt idx="23">
                  <c:v>0.39</c:v>
                </c:pt>
                <c:pt idx="24">
                  <c:v>0.40300000000000002</c:v>
                </c:pt>
                <c:pt idx="25">
                  <c:v>0.42199999999999999</c:v>
                </c:pt>
                <c:pt idx="26">
                  <c:v>0.42699999999999999</c:v>
                </c:pt>
                <c:pt idx="27">
                  <c:v>0.43</c:v>
                </c:pt>
                <c:pt idx="28">
                  <c:v>0.42899999999999999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8A11-E146-B7AE-460314D86F35}"/>
            </c:ext>
          </c:extLst>
        </c:ser>
        <c:ser>
          <c:idx val="1"/>
          <c:order val="1"/>
          <c:tx>
            <c:v>Temp 45C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rgbClr val="FF0000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2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xVal>
            <c:numRef>
              <c:f>Sheet1!$B$117:$B$132</c:f>
              <c:numCache>
                <c:formatCode>General</c:formatCode>
                <c:ptCount val="16"/>
                <c:pt idx="0">
                  <c:v>2000</c:v>
                </c:pt>
                <c:pt idx="1">
                  <c:v>1900.4</c:v>
                </c:pt>
                <c:pt idx="2">
                  <c:v>1800.2</c:v>
                </c:pt>
                <c:pt idx="3">
                  <c:v>1700.3</c:v>
                </c:pt>
                <c:pt idx="4">
                  <c:v>1600</c:v>
                </c:pt>
                <c:pt idx="5">
                  <c:v>1500.1</c:v>
                </c:pt>
                <c:pt idx="6">
                  <c:v>1400.8</c:v>
                </c:pt>
                <c:pt idx="7">
                  <c:v>1300.3</c:v>
                </c:pt>
                <c:pt idx="8">
                  <c:v>1200.5</c:v>
                </c:pt>
                <c:pt idx="9">
                  <c:v>1100.7</c:v>
                </c:pt>
                <c:pt idx="10">
                  <c:v>1000.5</c:v>
                </c:pt>
              </c:numCache>
            </c:numRef>
          </c:xVal>
          <c:yVal>
            <c:numRef>
              <c:f>Sheet1!$C$117:$C$132</c:f>
              <c:numCache>
                <c:formatCode>General</c:formatCode>
                <c:ptCount val="16"/>
                <c:pt idx="0">
                  <c:v>0.32600000000000001</c:v>
                </c:pt>
                <c:pt idx="1">
                  <c:v>0.253</c:v>
                </c:pt>
                <c:pt idx="2">
                  <c:v>0.23200000000000001</c:v>
                </c:pt>
                <c:pt idx="3">
                  <c:v>0.19800000000000001</c:v>
                </c:pt>
                <c:pt idx="4">
                  <c:v>0.17</c:v>
                </c:pt>
                <c:pt idx="5">
                  <c:v>0.13600000000000001</c:v>
                </c:pt>
                <c:pt idx="6">
                  <c:v>0.107</c:v>
                </c:pt>
                <c:pt idx="7">
                  <c:v>7.9000000000000001E-2</c:v>
                </c:pt>
                <c:pt idx="8">
                  <c:v>5.7000000000000002E-2</c:v>
                </c:pt>
                <c:pt idx="9">
                  <c:v>2.7E-2</c:v>
                </c:pt>
                <c:pt idx="10">
                  <c:v>8.9999999999999993E-3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8A11-E146-B7AE-460314D86F35}"/>
            </c:ext>
          </c:extLst>
        </c:ser>
        <c:ser>
          <c:idx val="2"/>
          <c:order val="2"/>
          <c:tx>
            <c:v>Temp 45C no voltage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tx1"/>
              </a:solidFill>
              <a:ln w="9525">
                <a:solidFill>
                  <a:schemeClr val="dk1">
                    <a:tint val="78000"/>
                  </a:schemeClr>
                </a:solidFill>
              </a:ln>
              <a:effectLst/>
            </c:spPr>
          </c:marker>
          <c:xVal>
            <c:numRef>
              <c:f>Sheet1!$U$131:$U$135</c:f>
              <c:numCache>
                <c:formatCode>General</c:formatCode>
                <c:ptCount val="5"/>
                <c:pt idx="0">
                  <c:v>900.1</c:v>
                </c:pt>
                <c:pt idx="1">
                  <c:v>800.4</c:v>
                </c:pt>
                <c:pt idx="2">
                  <c:v>700</c:v>
                </c:pt>
                <c:pt idx="3">
                  <c:v>600</c:v>
                </c:pt>
                <c:pt idx="4">
                  <c:v>500</c:v>
                </c:pt>
              </c:numCache>
            </c:numRef>
          </c:xVal>
          <c:yVal>
            <c:numRef>
              <c:f>Sheet1!$V$131:$V$135</c:f>
              <c:numCache>
                <c:formatCode>General</c:formatCode>
                <c:ptCount val="5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8A11-E146-B7AE-460314D86F3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27507776"/>
        <c:axId val="1927509472"/>
      </c:scatterChart>
      <c:valAx>
        <c:axId val="192750777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Current (mA)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27509472"/>
        <c:crosses val="autoZero"/>
        <c:crossBetween val="midCat"/>
      </c:valAx>
      <c:valAx>
        <c:axId val="19275094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 Voltage</a:t>
                </a:r>
                <a:r>
                  <a:rPr lang="en-US" baseline="0"/>
                  <a:t> (V)</a:t>
                </a:r>
                <a:endParaRPr 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27507776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3">
  <a:schemeClr val="accent1"/>
  <a:schemeClr val="accent1"/>
  <a:schemeClr val="accent1"/>
  <a:schemeClr val="accent1"/>
  <a:schemeClr val="accent1"/>
  <a:schemeClr val="accent1"/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withinLinear" id="3">
  <a:schemeClr val="accent1"/>
  <a:schemeClr val="accent1"/>
  <a:schemeClr val="accent1"/>
  <a:schemeClr val="accent1"/>
  <a:schemeClr val="accent1"/>
  <a:schemeClr val="accent1"/>
</cs:colorStyle>
</file>

<file path=ppt/charts/colors5.xml><?xml version="1.0" encoding="utf-8"?>
<cs:colorStyle xmlns:cs="http://schemas.microsoft.com/office/drawing/2012/chartStyle" xmlns:a="http://schemas.openxmlformats.org/drawingml/2006/main" meth="acrossLinear" id="1">
  <a:schemeClr val="dk1">
    <a:tint val="88000"/>
  </a:schemeClr>
  <a:schemeClr val="dk1">
    <a:tint val="55000"/>
  </a:schemeClr>
  <a:schemeClr val="dk1">
    <a:tint val="78000"/>
  </a:schemeClr>
  <a:schemeClr val="dk1">
    <a:tint val="92000"/>
  </a:schemeClr>
  <a:schemeClr val="dk1">
    <a:tint val="70000"/>
  </a:schemeClr>
  <a:schemeClr val="dk1">
    <a:tint val="30000"/>
  </a:schemeClr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1DC5EA-A898-4F4F-B596-709A4365BF09}" type="datetimeFigureOut">
              <a:rPr lang="en-US" smtClean="0"/>
              <a:t>5/5/19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4E86D5-CAB4-3B43-B752-2B800C12E2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1047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4E86D5-CAB4-3B43-B752-2B800C12E25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1061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9CB7982A-9D81-CF4A-B049-2B82BB3F5029}" type="datetimeFigureOut">
              <a:rPr lang="en-US" smtClean="0"/>
              <a:t>4/28/19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B97681E4-C4F1-7845-956B-C03156991B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1465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7982A-9D81-CF4A-B049-2B82BB3F5029}" type="datetimeFigureOut">
              <a:rPr lang="en-US" smtClean="0"/>
              <a:t>4/28/19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681E4-C4F1-7845-956B-C03156991B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4627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9CB7982A-9D81-CF4A-B049-2B82BB3F5029}" type="datetimeFigureOut">
              <a:rPr lang="en-US" smtClean="0"/>
              <a:t>4/28/19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B97681E4-C4F1-7845-956B-C03156991B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3291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9CB7982A-9D81-CF4A-B049-2B82BB3F5029}" type="datetimeFigureOut">
              <a:rPr lang="en-US" smtClean="0"/>
              <a:t>4/28/19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B97681E4-C4F1-7845-956B-C03156991B7C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786478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9CB7982A-9D81-CF4A-B049-2B82BB3F5029}" type="datetimeFigureOut">
              <a:rPr lang="en-US" smtClean="0"/>
              <a:t>4/28/19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B97681E4-C4F1-7845-956B-C03156991B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2173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7982A-9D81-CF4A-B049-2B82BB3F5029}" type="datetimeFigureOut">
              <a:rPr lang="en-US" smtClean="0"/>
              <a:t>4/28/19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681E4-C4F1-7845-956B-C03156991B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9843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7982A-9D81-CF4A-B049-2B82BB3F5029}" type="datetimeFigureOut">
              <a:rPr lang="en-US" smtClean="0"/>
              <a:t>4/28/19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681E4-C4F1-7845-956B-C03156991B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13428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7982A-9D81-CF4A-B049-2B82BB3F5029}" type="datetimeFigureOut">
              <a:rPr lang="en-US" smtClean="0"/>
              <a:t>4/28/19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681E4-C4F1-7845-956B-C03156991B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4579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9CB7982A-9D81-CF4A-B049-2B82BB3F5029}" type="datetimeFigureOut">
              <a:rPr lang="en-US" smtClean="0"/>
              <a:t>4/28/19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B97681E4-C4F1-7845-956B-C03156991B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6329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7982A-9D81-CF4A-B049-2B82BB3F5029}" type="datetimeFigureOut">
              <a:rPr lang="en-US" smtClean="0"/>
              <a:t>4/28/19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681E4-C4F1-7845-956B-C03156991B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2520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9CB7982A-9D81-CF4A-B049-2B82BB3F5029}" type="datetimeFigureOut">
              <a:rPr lang="en-US" smtClean="0"/>
              <a:t>4/28/19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B97681E4-C4F1-7845-956B-C03156991B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98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7982A-9D81-CF4A-B049-2B82BB3F5029}" type="datetimeFigureOut">
              <a:rPr lang="en-US" smtClean="0"/>
              <a:t>4/28/19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681E4-C4F1-7845-956B-C03156991B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93482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7982A-9D81-CF4A-B049-2B82BB3F5029}" type="datetimeFigureOut">
              <a:rPr lang="en-US" smtClean="0"/>
              <a:t>4/28/19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681E4-C4F1-7845-956B-C03156991B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14105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7982A-9D81-CF4A-B049-2B82BB3F5029}" type="datetimeFigureOut">
              <a:rPr lang="en-US" smtClean="0"/>
              <a:t>4/28/19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681E4-C4F1-7845-956B-C03156991B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8023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7982A-9D81-CF4A-B049-2B82BB3F5029}" type="datetimeFigureOut">
              <a:rPr lang="en-US" smtClean="0"/>
              <a:t>4/28/19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681E4-C4F1-7845-956B-C03156991B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45291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7982A-9D81-CF4A-B049-2B82BB3F5029}" type="datetimeFigureOut">
              <a:rPr lang="en-US" smtClean="0"/>
              <a:t>4/28/19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681E4-C4F1-7845-956B-C03156991B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8620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7982A-9D81-CF4A-B049-2B82BB3F5029}" type="datetimeFigureOut">
              <a:rPr lang="en-US" smtClean="0"/>
              <a:t>4/28/19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681E4-C4F1-7845-956B-C03156991B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6594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B7982A-9D81-CF4A-B049-2B82BB3F5029}" type="datetimeFigureOut">
              <a:rPr lang="en-US" smtClean="0"/>
              <a:t>4/28/19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7681E4-C4F1-7845-956B-C03156991B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9872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1" r:id="rId1"/>
    <p:sldLayoutId id="2147483932" r:id="rId2"/>
    <p:sldLayoutId id="2147483933" r:id="rId3"/>
    <p:sldLayoutId id="2147483934" r:id="rId4"/>
    <p:sldLayoutId id="2147483935" r:id="rId5"/>
    <p:sldLayoutId id="2147483936" r:id="rId6"/>
    <p:sldLayoutId id="2147483937" r:id="rId7"/>
    <p:sldLayoutId id="2147483938" r:id="rId8"/>
    <p:sldLayoutId id="2147483939" r:id="rId9"/>
    <p:sldLayoutId id="2147483940" r:id="rId10"/>
    <p:sldLayoutId id="2147483941" r:id="rId11"/>
    <p:sldLayoutId id="2147483942" r:id="rId12"/>
    <p:sldLayoutId id="2147483943" r:id="rId13"/>
    <p:sldLayoutId id="2147483944" r:id="rId14"/>
    <p:sldLayoutId id="2147483945" r:id="rId15"/>
    <p:sldLayoutId id="2147483946" r:id="rId16"/>
    <p:sldLayoutId id="2147483947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7" Type="http://schemas.openxmlformats.org/officeDocument/2006/relationships/image" Target="../media/image9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0862D7-DCD2-8A4B-9C4A-1529772D41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53661" y="2224252"/>
            <a:ext cx="9448800" cy="1825096"/>
          </a:xfrm>
        </p:spPr>
        <p:txBody>
          <a:bodyPr>
            <a:noAutofit/>
          </a:bodyPr>
          <a:lstStyle/>
          <a:p>
            <a:pPr algn="ctr"/>
            <a:r>
              <a:rPr lang="en-US" sz="4400" b="1" dirty="0"/>
              <a:t>OBSERVING THE RELATIONSHIP BETWEEN VOLTAGE AND CURRENT WITH HIGH POWERED LASERS UNDER DIFFERENT TEMPERATURES</a:t>
            </a:r>
            <a:endParaRPr lang="en-US" sz="4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B50F6A-2172-EB4C-BF91-F31B4354A1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4785" y="520336"/>
            <a:ext cx="1821002" cy="84428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F38E01F-A575-1042-BF73-B06BFC08F125}"/>
              </a:ext>
            </a:extLst>
          </p:cNvPr>
          <p:cNvSpPr txBox="1"/>
          <p:nvPr/>
        </p:nvSpPr>
        <p:spPr>
          <a:xfrm>
            <a:off x="1962912" y="4237619"/>
            <a:ext cx="84443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By: Natalie Caro</a:t>
            </a:r>
          </a:p>
          <a:p>
            <a:pPr algn="ctr"/>
            <a:r>
              <a:rPr lang="en-US" dirty="0"/>
              <a:t>Data Collected by: Aditi Patel &amp; Natalie Caro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May 6, 2019 </a:t>
            </a:r>
          </a:p>
        </p:txBody>
      </p:sp>
    </p:spTree>
    <p:extLst>
      <p:ext uri="{BB962C8B-B14F-4D97-AF65-F5344CB8AC3E}">
        <p14:creationId xmlns:p14="http://schemas.microsoft.com/office/powerpoint/2010/main" val="40380918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BFAEB68-18FD-4D14-977E-1D6466A27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8E888E3-BEBF-4FEC-9CD2-08B1CC6E5D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333"/>
          <a:stretch/>
        </p:blipFill>
        <p:spPr>
          <a:xfrm>
            <a:off x="4673598" y="0"/>
            <a:ext cx="7518401" cy="14414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21C8F09-03E1-924E-884F-FBAB445E5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3597" y="268820"/>
            <a:ext cx="6832600" cy="1293028"/>
          </a:xfrm>
        </p:spPr>
        <p:txBody>
          <a:bodyPr>
            <a:normAutofit/>
          </a:bodyPr>
          <a:lstStyle/>
          <a:p>
            <a:r>
              <a:rPr lang="en-US" dirty="0"/>
              <a:t>Results</a:t>
            </a:r>
            <a:br>
              <a:rPr lang="en-US" dirty="0"/>
            </a:br>
            <a:r>
              <a:rPr lang="en-US" sz="2400" dirty="0"/>
              <a:t>waveform generator 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731A74-97DB-0748-93B5-C17A982D1650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081"/>
          <a:stretch/>
        </p:blipFill>
        <p:spPr bwMode="auto">
          <a:xfrm>
            <a:off x="60324" y="4663440"/>
            <a:ext cx="4229080" cy="2194560"/>
          </a:xfrm>
          <a:prstGeom prst="rect">
            <a:avLst/>
          </a:prstGeom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21C0852-A637-6547-A542-8E16D08863EF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8" b="60473"/>
          <a:stretch/>
        </p:blipFill>
        <p:spPr bwMode="auto">
          <a:xfrm>
            <a:off x="60324" y="2331720"/>
            <a:ext cx="4229080" cy="2194560"/>
          </a:xfrm>
          <a:prstGeom prst="rect">
            <a:avLst/>
          </a:prstGeom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14652353-6937-41CB-9BFC-B3584A305B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4064" y="1441451"/>
            <a:ext cx="6765034" cy="3313430"/>
          </a:xfrm>
        </p:spPr>
        <p:txBody>
          <a:bodyPr>
            <a:normAutofit fontScale="62500" lnSpcReduction="20000"/>
          </a:bodyPr>
          <a:lstStyle/>
          <a:p>
            <a:endParaRPr lang="en-US" dirty="0"/>
          </a:p>
          <a:p>
            <a:r>
              <a:rPr lang="en-US" dirty="0"/>
              <a:t>Waveform Generator is connected to the oscilloscope on Channel 1</a:t>
            </a:r>
          </a:p>
          <a:p>
            <a:endParaRPr lang="en-US" dirty="0"/>
          </a:p>
          <a:p>
            <a:r>
              <a:rPr lang="en-US" dirty="0"/>
              <a:t>Laser Diode Driver is connected on Channel 2</a:t>
            </a:r>
          </a:p>
          <a:p>
            <a:endParaRPr lang="en-US" dirty="0"/>
          </a:p>
          <a:p>
            <a:r>
              <a:rPr lang="en-US" dirty="0"/>
              <a:t>Frequency at 5.6Hz the waves are synchronized</a:t>
            </a:r>
          </a:p>
          <a:p>
            <a:endParaRPr lang="en-US" dirty="0"/>
          </a:p>
          <a:p>
            <a:r>
              <a:rPr lang="en-US" dirty="0"/>
              <a:t>Frequency at 50.6Hz the waves are beginning to distort </a:t>
            </a:r>
          </a:p>
          <a:p>
            <a:endParaRPr lang="en-US" dirty="0"/>
          </a:p>
          <a:p>
            <a:r>
              <a:rPr lang="en-US" dirty="0"/>
              <a:t>Frequency at 150.6Hz the waves are no longer in synch.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There is limit to what the detector can receive. 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E1FDB88-8DE5-1544-9BCC-E54E2972EF3C}"/>
              </a:ext>
            </a:extLst>
          </p:cNvPr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87" r="1907" b="65203"/>
          <a:stretch/>
        </p:blipFill>
        <p:spPr bwMode="auto">
          <a:xfrm>
            <a:off x="60324" y="471947"/>
            <a:ext cx="4168776" cy="172261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B508571-910B-DF45-B23E-A81540C288A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7085" t="47019" r="15984" b="11964"/>
          <a:stretch/>
        </p:blipFill>
        <p:spPr>
          <a:xfrm rot="10800000">
            <a:off x="4746473" y="4988907"/>
            <a:ext cx="3343424" cy="180661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BE728A7-0528-1641-AA80-256996DCB03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5959" t="26262" r="20000" b="33333"/>
          <a:stretch/>
        </p:blipFill>
        <p:spPr>
          <a:xfrm rot="10800000">
            <a:off x="8270864" y="4995675"/>
            <a:ext cx="3864864" cy="1828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9199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F22CB8-27B3-ED48-A070-2DD746065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9173D8-F9A8-C84B-BA5A-FC9C98A876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Errors</a:t>
            </a:r>
          </a:p>
          <a:p>
            <a:pPr lvl="1"/>
            <a:r>
              <a:rPr lang="en-US" dirty="0"/>
              <a:t>Fluctuating multimeter</a:t>
            </a:r>
          </a:p>
          <a:p>
            <a:pPr lvl="1"/>
            <a:r>
              <a:rPr lang="en-US" dirty="0"/>
              <a:t>Inaccurate readings from working quickly </a:t>
            </a:r>
          </a:p>
          <a:p>
            <a:pPr lvl="1"/>
            <a:r>
              <a:rPr lang="en-US" dirty="0"/>
              <a:t>Fluctuating temperature</a:t>
            </a:r>
          </a:p>
          <a:p>
            <a:endParaRPr lang="en-US" dirty="0"/>
          </a:p>
          <a:p>
            <a:r>
              <a:rPr lang="en-US" dirty="0"/>
              <a:t>High temperature does lower laser power</a:t>
            </a:r>
          </a:p>
          <a:p>
            <a:endParaRPr lang="en-US" dirty="0"/>
          </a:p>
          <a:p>
            <a:r>
              <a:rPr lang="en-US" dirty="0"/>
              <a:t>How to fix/improve: heat sinks, liquid cooling, air cooling.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90B8FB-9E51-4644-800F-5390E786DE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2624" y="2290277"/>
            <a:ext cx="2335592" cy="1916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6140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308CF-1936-FE42-9D3B-918DE0EE6A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3FB3F4-5D02-404D-821E-E5C38E0468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[1] Ab-Rahman, M. (2012). The Effect of Temperature on the Performance of Uncooled Semiconductor Laser Diode in Optical Network. </a:t>
            </a:r>
            <a:r>
              <a:rPr lang="en-US" i="1" dirty="0"/>
              <a:t>Journal of Computer Science,8</a:t>
            </a:r>
            <a:r>
              <a:rPr lang="en-US" dirty="0"/>
              <a:t>(1), 84-88. doi:10.3844/jcssp.2012.84.88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[2] </a:t>
            </a:r>
            <a:r>
              <a:rPr lang="en-US" dirty="0" err="1"/>
              <a:t>Pankove</a:t>
            </a:r>
            <a:r>
              <a:rPr lang="en-US" dirty="0"/>
              <a:t>, J. I. (1968). Temperature Dependence of Emission Efficiency and Lasing Thresholds in Laser Diodes. </a:t>
            </a:r>
            <a:r>
              <a:rPr lang="en-US" i="1" dirty="0"/>
              <a:t>Journal of Quantum Electronics,</a:t>
            </a:r>
            <a:r>
              <a:rPr lang="en-US" dirty="0"/>
              <a:t> </a:t>
            </a:r>
            <a:r>
              <a:rPr lang="en-US" i="1" dirty="0"/>
              <a:t>4</a:t>
            </a:r>
            <a:r>
              <a:rPr lang="en-US" dirty="0"/>
              <a:t>, 4th ser., 119-122.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18160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A77A432-98EF-BF4F-BE37-289804B5ECE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/>
              <a:t>Thank you for your attention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29BF5921-880D-C547-A582-E999E504A8F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pPr algn="ctr"/>
            <a:r>
              <a:rPr lang="en-US" dirty="0"/>
              <a:t>If you have any further questions, please reach out to me at</a:t>
            </a:r>
          </a:p>
          <a:p>
            <a:pPr algn="ctr"/>
            <a:r>
              <a:rPr lang="en-US" dirty="0"/>
              <a:t>nlc4@njit.edu</a:t>
            </a:r>
          </a:p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A204C5-3A32-7F4C-A5CE-995E946B52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9700" y="439666"/>
            <a:ext cx="1958274" cy="907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3650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D7521-F280-BB45-944B-E39397CC6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D0CD11-5454-E543-A9CD-3CE43403E7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  <a:p>
            <a:r>
              <a:rPr lang="en-US" dirty="0"/>
              <a:t>Optical layout</a:t>
            </a:r>
          </a:p>
          <a:p>
            <a:r>
              <a:rPr lang="en-US" dirty="0"/>
              <a:t>Data</a:t>
            </a:r>
          </a:p>
          <a:p>
            <a:r>
              <a:rPr lang="en-US" dirty="0"/>
              <a:t>Results </a:t>
            </a:r>
          </a:p>
          <a:p>
            <a:r>
              <a:rPr lang="en-US" dirty="0"/>
              <a:t>Conclusion</a:t>
            </a:r>
          </a:p>
          <a:p>
            <a:r>
              <a:rPr lang="en-US" dirty="0"/>
              <a:t>References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05810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C54EE9-57A4-F647-B9AF-70D8C608A9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393DCA-99B4-2A45-82AD-7A76F3C764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Laser: </a:t>
            </a:r>
            <a:r>
              <a:rPr lang="en-US" b="1" dirty="0"/>
              <a:t>L</a:t>
            </a:r>
            <a:r>
              <a:rPr lang="en-US" dirty="0"/>
              <a:t>ight </a:t>
            </a:r>
            <a:r>
              <a:rPr lang="en-US" b="1" dirty="0"/>
              <a:t>A</a:t>
            </a:r>
            <a:r>
              <a:rPr lang="en-US" dirty="0"/>
              <a:t>mplification by </a:t>
            </a:r>
            <a:r>
              <a:rPr lang="en-US" b="1" dirty="0"/>
              <a:t>S</a:t>
            </a:r>
            <a:r>
              <a:rPr lang="en-US" dirty="0"/>
              <a:t>timulated </a:t>
            </a:r>
            <a:r>
              <a:rPr lang="en-US" b="1" dirty="0"/>
              <a:t>E</a:t>
            </a:r>
            <a:r>
              <a:rPr lang="en-US" dirty="0"/>
              <a:t>mission of </a:t>
            </a:r>
            <a:r>
              <a:rPr lang="en-US" b="1" dirty="0"/>
              <a:t>R</a:t>
            </a:r>
            <a:r>
              <a:rPr lang="en-US" dirty="0"/>
              <a:t>adiation</a:t>
            </a:r>
          </a:p>
          <a:p>
            <a:endParaRPr lang="en-US" dirty="0"/>
          </a:p>
          <a:p>
            <a:r>
              <a:rPr lang="en-US" dirty="0"/>
              <a:t>Has only one wavelength, moves in one direction, and is monochromatic. </a:t>
            </a:r>
          </a:p>
          <a:p>
            <a:endParaRPr lang="en-US" dirty="0"/>
          </a:p>
          <a:p>
            <a:r>
              <a:rPr lang="en-US" dirty="0"/>
              <a:t>Lasers are in use everywhere: </a:t>
            </a:r>
          </a:p>
          <a:p>
            <a:pPr lvl="1"/>
            <a:r>
              <a:rPr lang="en-US" dirty="0"/>
              <a:t>DVDs</a:t>
            </a:r>
          </a:p>
          <a:p>
            <a:pPr lvl="1"/>
            <a:r>
              <a:rPr lang="en-US" dirty="0"/>
              <a:t>Cutting steel in factories</a:t>
            </a:r>
          </a:p>
          <a:p>
            <a:pPr lvl="1"/>
            <a:r>
              <a:rPr lang="en-US" dirty="0"/>
              <a:t>Scanning labels in supermarkets</a:t>
            </a:r>
          </a:p>
          <a:p>
            <a:pPr lvl="1"/>
            <a:r>
              <a:rPr lang="en-US" dirty="0"/>
              <a:t>Performing surgery in hospitals </a:t>
            </a:r>
          </a:p>
          <a:p>
            <a:pPr lvl="1"/>
            <a:endParaRPr lang="en-US" dirty="0"/>
          </a:p>
          <a:p>
            <a:r>
              <a:rPr lang="en-US" dirty="0"/>
              <a:t>Solid-state lasers are lasers whose outputs range in wave- length from roughly 170 nm to 3900 nm.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85581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9F55F-98F2-6C41-A11A-099A9AD71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Optical Layout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FB9BFB0-E5D9-F546-85DF-F91322D2BA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19213" y="2271712"/>
            <a:ext cx="9901420" cy="3161506"/>
          </a:xfrm>
        </p:spPr>
      </p:pic>
    </p:spTree>
    <p:extLst>
      <p:ext uri="{BB962C8B-B14F-4D97-AF65-F5344CB8AC3E}">
        <p14:creationId xmlns:p14="http://schemas.microsoft.com/office/powerpoint/2010/main" val="3982446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807BC6-03F5-3741-B09E-5C56AA4632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54000"/>
          </a:xfrm>
        </p:spPr>
        <p:txBody>
          <a:bodyPr>
            <a:normAutofit/>
          </a:bodyPr>
          <a:lstStyle/>
          <a:p>
            <a:r>
              <a:rPr lang="en-US" sz="2800" dirty="0"/>
              <a:t>Data</a:t>
            </a:r>
            <a:br>
              <a:rPr lang="en-US" sz="2800" dirty="0"/>
            </a:br>
            <a:br>
              <a:rPr lang="en-US" sz="2800" dirty="0"/>
            </a:br>
            <a:r>
              <a:rPr lang="en-US" sz="2800" dirty="0"/>
              <a:t>with and without Nd filter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704ADA2-FFFD-5043-8279-302DE1E3133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6132106"/>
              </p:ext>
            </p:extLst>
          </p:nvPr>
        </p:nvGraphicFramePr>
        <p:xfrm>
          <a:off x="672353" y="2057401"/>
          <a:ext cx="6627231" cy="41239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CD7785EF-DD02-C94D-990E-FFBD53272CC2}"/>
              </a:ext>
            </a:extLst>
          </p:cNvPr>
          <p:cNvSpPr txBox="1"/>
          <p:nvPr/>
        </p:nvSpPr>
        <p:spPr>
          <a:xfrm>
            <a:off x="7742903" y="2536722"/>
            <a:ext cx="362810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Current Threshold: 500mA</a:t>
            </a:r>
          </a:p>
          <a:p>
            <a:endParaRPr lang="en-US" dirty="0"/>
          </a:p>
          <a:p>
            <a:r>
              <a:rPr lang="en-US" dirty="0"/>
              <a:t>Saturation from detector: 0.6V</a:t>
            </a:r>
          </a:p>
          <a:p>
            <a:endParaRPr lang="en-US" dirty="0"/>
          </a:p>
          <a:p>
            <a:r>
              <a:rPr lang="en-US" dirty="0"/>
              <a:t>The ND filter made it possible to measure the gradual increase from the current threshold to the level of saturation. </a:t>
            </a:r>
          </a:p>
          <a:p>
            <a:endParaRPr lang="en-US" dirty="0"/>
          </a:p>
        </p:txBody>
      </p:sp>
      <p:sp>
        <p:nvSpPr>
          <p:cNvPr id="6" name="Down Arrow 5">
            <a:extLst>
              <a:ext uri="{FF2B5EF4-FFF2-40B4-BE49-F238E27FC236}">
                <a16:creationId xmlns:a16="http://schemas.microsoft.com/office/drawing/2014/main" id="{14995346-2D9C-1147-B060-A7EB0A441863}"/>
              </a:ext>
            </a:extLst>
          </p:cNvPr>
          <p:cNvSpPr/>
          <p:nvPr/>
        </p:nvSpPr>
        <p:spPr>
          <a:xfrm rot="1280928">
            <a:off x="2532103" y="4595032"/>
            <a:ext cx="144578" cy="500027"/>
          </a:xfrm>
          <a:prstGeom prst="downArrow">
            <a:avLst/>
          </a:prstGeom>
          <a:gradFill>
            <a:gsLst>
              <a:gs pos="0">
                <a:schemeClr val="tx1"/>
              </a:gs>
              <a:gs pos="36000">
                <a:schemeClr val="accent6">
                  <a:lumMod val="60000"/>
                  <a:lumOff val="40000"/>
                </a:schemeClr>
              </a:gs>
              <a:gs pos="68000">
                <a:schemeClr val="accent3">
                  <a:lumMod val="40000"/>
                  <a:lumOff val="60000"/>
                </a:schemeClr>
              </a:gs>
              <a:gs pos="100000">
                <a:srgbClr val="FF0000"/>
              </a:gs>
            </a:gsLst>
            <a:lin ang="5400000" scaled="1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92A8C3-F676-3441-A639-09240A9E7772}"/>
              </a:ext>
            </a:extLst>
          </p:cNvPr>
          <p:cNvSpPr txBox="1"/>
          <p:nvPr/>
        </p:nvSpPr>
        <p:spPr>
          <a:xfrm>
            <a:off x="2446047" y="4247317"/>
            <a:ext cx="7471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Current threshold </a:t>
            </a:r>
          </a:p>
        </p:txBody>
      </p:sp>
    </p:spTree>
    <p:extLst>
      <p:ext uri="{BB962C8B-B14F-4D97-AF65-F5344CB8AC3E}">
        <p14:creationId xmlns:p14="http://schemas.microsoft.com/office/powerpoint/2010/main" val="9159254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A2806D-36A0-1A48-88AA-6B9B67DE6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</a:t>
            </a:r>
            <a:br>
              <a:rPr lang="en-US" dirty="0"/>
            </a:br>
            <a:br>
              <a:rPr lang="en-US" dirty="0"/>
            </a:br>
            <a:r>
              <a:rPr lang="en-US" dirty="0"/>
              <a:t>Time vs temperature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D5F1B0B7-D95E-D04D-A342-7C18B25B535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92364448"/>
              </p:ext>
            </p:extLst>
          </p:nvPr>
        </p:nvGraphicFramePr>
        <p:xfrm>
          <a:off x="685800" y="2193925"/>
          <a:ext cx="5410200" cy="41946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3BA4C506-FD4E-4F44-BF34-04EF954834D5}"/>
              </a:ext>
            </a:extLst>
          </p:cNvPr>
          <p:cNvSpPr txBox="1"/>
          <p:nvPr/>
        </p:nvSpPr>
        <p:spPr>
          <a:xfrm>
            <a:off x="6815328" y="2609088"/>
            <a:ext cx="459638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Styrofoam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Current is at a constant 2000mA.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Recorded temperature every 30s for 300s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Temperature increases the longer the laser is on.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01930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2BD74C-5CB8-FE4E-856C-D9DCAD5E6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</a:t>
            </a:r>
            <a:br>
              <a:rPr lang="en-US" dirty="0"/>
            </a:br>
            <a:br>
              <a:rPr lang="en-US" dirty="0"/>
            </a:br>
            <a:r>
              <a:rPr lang="en-US" dirty="0"/>
              <a:t>Time vs voltage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FF67AA8-76B7-A546-A11D-9AA4B4335D6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44017911"/>
              </p:ext>
            </p:extLst>
          </p:nvPr>
        </p:nvGraphicFramePr>
        <p:xfrm>
          <a:off x="685800" y="2179321"/>
          <a:ext cx="5995416" cy="39044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A12AC7A7-4647-DD46-8DC1-B1886E58EB8B}"/>
              </a:ext>
            </a:extLst>
          </p:cNvPr>
          <p:cNvSpPr txBox="1"/>
          <p:nvPr/>
        </p:nvSpPr>
        <p:spPr>
          <a:xfrm>
            <a:off x="7193281" y="2572512"/>
            <a:ext cx="404774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Current is at a constant 2000mA.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Recorded laser power every 30s for 300s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Power decreases the longer the laser is on.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42970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807BC6-03F5-3741-B09E-5C56AA4632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</p:spPr>
        <p:txBody>
          <a:bodyPr>
            <a:normAutofit/>
          </a:bodyPr>
          <a:lstStyle/>
          <a:p>
            <a:r>
              <a:rPr lang="en-US" sz="2800" dirty="0"/>
              <a:t>Results</a:t>
            </a:r>
            <a:br>
              <a:rPr lang="en-US" sz="2800" dirty="0"/>
            </a:br>
            <a:br>
              <a:rPr lang="en-US" sz="2800" dirty="0"/>
            </a:br>
            <a:r>
              <a:rPr lang="en-US" sz="2800" dirty="0"/>
              <a:t>Temperature vs Power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FE17DF7B-1F26-7C4F-A3A6-EBDD7AF768B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07498750"/>
              </p:ext>
            </p:extLst>
          </p:nvPr>
        </p:nvGraphicFramePr>
        <p:xfrm>
          <a:off x="685800" y="2057401"/>
          <a:ext cx="5788742" cy="39137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29ADB0F3-2D2A-E44F-AF4B-353837CB8FC4}"/>
              </a:ext>
            </a:extLst>
          </p:cNvPr>
          <p:cNvSpPr txBox="1"/>
          <p:nvPr/>
        </p:nvSpPr>
        <p:spPr>
          <a:xfrm>
            <a:off x="7197213" y="2330244"/>
            <a:ext cx="420329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6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/>
              <a:t>Combined previous two graphs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/>
              <a:t>Power does decrease as temperature increases</a:t>
            </a:r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309F9542-7F69-1548-AF2C-EC71098CEFB2}"/>
              </a:ext>
            </a:extLst>
          </p:cNvPr>
          <p:cNvSpPr/>
          <p:nvPr/>
        </p:nvSpPr>
        <p:spPr>
          <a:xfrm rot="3166412">
            <a:off x="5136526" y="3138586"/>
            <a:ext cx="165817" cy="423684"/>
          </a:xfrm>
          <a:prstGeom prst="leftBrac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427B585-B510-144D-B53A-8D565FE31BCE}"/>
              </a:ext>
            </a:extLst>
          </p:cNvPr>
          <p:cNvSpPr txBox="1"/>
          <p:nvPr/>
        </p:nvSpPr>
        <p:spPr>
          <a:xfrm rot="21062234">
            <a:off x="4811001" y="2990357"/>
            <a:ext cx="10363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Error</a:t>
            </a:r>
          </a:p>
        </p:txBody>
      </p:sp>
    </p:spTree>
    <p:extLst>
      <p:ext uri="{BB962C8B-B14F-4D97-AF65-F5344CB8AC3E}">
        <p14:creationId xmlns:p14="http://schemas.microsoft.com/office/powerpoint/2010/main" val="3706589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807BC6-03F5-3741-B09E-5C56AA4632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</p:spPr>
        <p:txBody>
          <a:bodyPr>
            <a:normAutofit/>
          </a:bodyPr>
          <a:lstStyle/>
          <a:p>
            <a:r>
              <a:rPr lang="en-US" sz="2800"/>
              <a:t>Results</a:t>
            </a:r>
            <a:br>
              <a:rPr lang="en-US" sz="2800"/>
            </a:br>
            <a:br>
              <a:rPr lang="en-US" sz="2800"/>
            </a:br>
            <a:r>
              <a:rPr lang="en-US" sz="2800"/>
              <a:t>Differences of thermal stability 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A7C2FC34-B1EF-6742-A718-32D742537CF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18511530"/>
              </p:ext>
            </p:extLst>
          </p:nvPr>
        </p:nvGraphicFramePr>
        <p:xfrm>
          <a:off x="685800" y="2057401"/>
          <a:ext cx="5921477" cy="413692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94193DF9-BE3F-334C-B655-2FD94F897C40}"/>
              </a:ext>
            </a:extLst>
          </p:cNvPr>
          <p:cNvSpPr txBox="1"/>
          <p:nvPr/>
        </p:nvSpPr>
        <p:spPr>
          <a:xfrm>
            <a:off x="6961239" y="2625213"/>
            <a:ext cx="4544961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Set the laser to 45C</a:t>
            </a:r>
          </a:p>
          <a:p>
            <a:endParaRPr lang="en-US" dirty="0"/>
          </a:p>
          <a:p>
            <a:r>
              <a:rPr lang="en-US" dirty="0"/>
              <a:t>Current Threshold: 1000mA</a:t>
            </a:r>
          </a:p>
          <a:p>
            <a:endParaRPr lang="en-US" dirty="0"/>
          </a:p>
          <a:p>
            <a:r>
              <a:rPr lang="en-US" dirty="0"/>
              <a:t>The overall voltage is weaker at a higher temperature than with a cooler temperature. </a:t>
            </a:r>
          </a:p>
          <a:p>
            <a:endParaRPr lang="en-US" dirty="0"/>
          </a:p>
          <a:p>
            <a:endParaRPr lang="en-US" sz="1400" dirty="0">
              <a:solidFill>
                <a:srgbClr val="FF0000"/>
              </a:solidFill>
            </a:endParaRPr>
          </a:p>
        </p:txBody>
      </p:sp>
      <p:sp>
        <p:nvSpPr>
          <p:cNvPr id="14" name="Down Arrow 13">
            <a:extLst>
              <a:ext uri="{FF2B5EF4-FFF2-40B4-BE49-F238E27FC236}">
                <a16:creationId xmlns:a16="http://schemas.microsoft.com/office/drawing/2014/main" id="{7AA0C775-CD99-8341-B3AA-9D261050DC40}"/>
              </a:ext>
            </a:extLst>
          </p:cNvPr>
          <p:cNvSpPr/>
          <p:nvPr/>
        </p:nvSpPr>
        <p:spPr>
          <a:xfrm rot="1280928">
            <a:off x="2540731" y="4362119"/>
            <a:ext cx="144578" cy="500027"/>
          </a:xfrm>
          <a:prstGeom prst="downArrow">
            <a:avLst/>
          </a:prstGeom>
          <a:gradFill>
            <a:gsLst>
              <a:gs pos="0">
                <a:schemeClr val="tx1"/>
              </a:gs>
              <a:gs pos="36000">
                <a:schemeClr val="accent6">
                  <a:lumMod val="60000"/>
                  <a:lumOff val="40000"/>
                </a:schemeClr>
              </a:gs>
              <a:gs pos="68000">
                <a:schemeClr val="accent3">
                  <a:lumMod val="40000"/>
                  <a:lumOff val="60000"/>
                </a:schemeClr>
              </a:gs>
              <a:gs pos="100000">
                <a:srgbClr val="FF0000"/>
              </a:gs>
            </a:gsLst>
            <a:lin ang="5400000" scaled="1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own Arrow 15">
            <a:extLst>
              <a:ext uri="{FF2B5EF4-FFF2-40B4-BE49-F238E27FC236}">
                <a16:creationId xmlns:a16="http://schemas.microsoft.com/office/drawing/2014/main" id="{398B0DF7-9AC8-7943-BCB3-9BF6DA73E332}"/>
              </a:ext>
            </a:extLst>
          </p:cNvPr>
          <p:cNvSpPr/>
          <p:nvPr/>
        </p:nvSpPr>
        <p:spPr>
          <a:xfrm rot="1436109">
            <a:off x="3376966" y="4627134"/>
            <a:ext cx="138528" cy="304646"/>
          </a:xfrm>
          <a:prstGeom prst="downArrow">
            <a:avLst/>
          </a:prstGeom>
          <a:gradFill>
            <a:gsLst>
              <a:gs pos="0">
                <a:schemeClr val="tx1"/>
              </a:gs>
              <a:gs pos="36000">
                <a:schemeClr val="accent6">
                  <a:lumMod val="60000"/>
                  <a:lumOff val="40000"/>
                </a:schemeClr>
              </a:gs>
              <a:gs pos="68000">
                <a:schemeClr val="accent3">
                  <a:lumMod val="40000"/>
                  <a:lumOff val="60000"/>
                </a:schemeClr>
              </a:gs>
              <a:gs pos="100000">
                <a:srgbClr val="FF0000"/>
              </a:gs>
            </a:gsLst>
            <a:lin ang="5400000" scaled="1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79E4590-8FC5-C24A-BA2C-7011BDD7BE90}"/>
              </a:ext>
            </a:extLst>
          </p:cNvPr>
          <p:cNvSpPr txBox="1"/>
          <p:nvPr/>
        </p:nvSpPr>
        <p:spPr>
          <a:xfrm>
            <a:off x="2397010" y="4014404"/>
            <a:ext cx="7471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Current threshold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C46A15D-7E0C-E44F-A898-DCD91C80DB33}"/>
              </a:ext>
            </a:extLst>
          </p:cNvPr>
          <p:cNvSpPr txBox="1"/>
          <p:nvPr/>
        </p:nvSpPr>
        <p:spPr>
          <a:xfrm>
            <a:off x="3424178" y="4352958"/>
            <a:ext cx="7471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Current threshold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1F377B-22BE-3142-A038-D7D79021F284}"/>
              </a:ext>
            </a:extLst>
          </p:cNvPr>
          <p:cNvSpPr txBox="1"/>
          <p:nvPr/>
        </p:nvSpPr>
        <p:spPr>
          <a:xfrm>
            <a:off x="3446230" y="3398667"/>
            <a:ext cx="8738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accent5">
                    <a:lumMod val="75000"/>
                  </a:schemeClr>
                </a:solidFill>
              </a:rPr>
              <a:t>T=22C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B1E2E5-509E-784B-80EF-814A43538544}"/>
              </a:ext>
            </a:extLst>
          </p:cNvPr>
          <p:cNvSpPr txBox="1"/>
          <p:nvPr/>
        </p:nvSpPr>
        <p:spPr>
          <a:xfrm>
            <a:off x="4932093" y="4125862"/>
            <a:ext cx="9230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accent1"/>
                </a:solidFill>
              </a:rPr>
              <a:t>T=45C</a:t>
            </a:r>
          </a:p>
        </p:txBody>
      </p:sp>
    </p:spTree>
    <p:extLst>
      <p:ext uri="{BB962C8B-B14F-4D97-AF65-F5344CB8AC3E}">
        <p14:creationId xmlns:p14="http://schemas.microsoft.com/office/powerpoint/2010/main" val="2052480826"/>
      </p:ext>
    </p:extLst>
  </p:cSld>
  <p:clrMapOvr>
    <a:masterClrMapping/>
  </p:clrMapOvr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C4220D"/>
      </a:accent1>
      <a:accent2>
        <a:srgbClr val="EB7712"/>
      </a:accent2>
      <a:accent3>
        <a:srgbClr val="ECBD31"/>
      </a:accent3>
      <a:accent4>
        <a:srgbClr val="92CE4A"/>
      </a:accent4>
      <a:accent5>
        <a:srgbClr val="50CFB4"/>
      </a:accent5>
      <a:accent6>
        <a:srgbClr val="0D8EC5"/>
      </a:accent6>
      <a:hlink>
        <a:srgbClr val="EA5A0C"/>
      </a:hlink>
      <a:folHlink>
        <a:srgbClr val="F09D3A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FE1EB5C7-81A8-4CBA-AE6E-B3BF73DC389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10280</TotalTime>
  <Words>427</Words>
  <Application>Microsoft Macintosh PowerPoint</Application>
  <PresentationFormat>Widescreen</PresentationFormat>
  <Paragraphs>108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Century Gothic</vt:lpstr>
      <vt:lpstr>Times New Roman</vt:lpstr>
      <vt:lpstr>Vapor Trail</vt:lpstr>
      <vt:lpstr>OBSERVING THE RELATIONSHIP BETWEEN VOLTAGE AND CURRENT WITH HIGH POWERED LASERS UNDER DIFFERENT TEMPERATURES</vt:lpstr>
      <vt:lpstr>Outline</vt:lpstr>
      <vt:lpstr>Introduction</vt:lpstr>
      <vt:lpstr>Optical Layout</vt:lpstr>
      <vt:lpstr>Data  with and without Nd filter</vt:lpstr>
      <vt:lpstr>Data  Time vs temperature</vt:lpstr>
      <vt:lpstr>Data  Time vs voltage</vt:lpstr>
      <vt:lpstr>Results  Temperature vs Power</vt:lpstr>
      <vt:lpstr>Results  Differences of thermal stability </vt:lpstr>
      <vt:lpstr>Results waveform generator </vt:lpstr>
      <vt:lpstr>Conclusion</vt:lpstr>
      <vt:lpstr>References</vt:lpstr>
      <vt:lpstr>Thank you for your attention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OBESERVING THE RELATIONSHIP BETWEEN VOLTAGE AND CURRENT WITH HIGH POWERED LASERS UNDER DIFFERENT TEMPERATURES</dc:title>
  <dc:creator>Natalie Caro</dc:creator>
  <cp:lastModifiedBy>Natalie Caro</cp:lastModifiedBy>
  <cp:revision>18</cp:revision>
  <dcterms:created xsi:type="dcterms:W3CDTF">2019-04-29T15:11:40Z</dcterms:created>
  <dcterms:modified xsi:type="dcterms:W3CDTF">2019-05-06T18:31:58Z</dcterms:modified>
</cp:coreProperties>
</file>